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Public Sans Bold" charset="1" panose="00000000000000000000"/>
      <p:regular r:id="rId50"/>
    </p:embeddedFont>
    <p:embeddedFont>
      <p:font typeface="Open Sans Bold" charset="1" panose="00000000000000000000"/>
      <p:regular r:id="rId51"/>
    </p:embeddedFont>
    <p:embeddedFont>
      <p:font typeface="Arimo Bold" charset="1" panose="020B0704020202020204"/>
      <p:regular r:id="rId52"/>
    </p:embeddedFont>
    <p:embeddedFont>
      <p:font typeface="Public Sans" charset="1" panose="00000000000000000000"/>
      <p:regular r:id="rId53"/>
    </p:embeddedFont>
    <p:embeddedFont>
      <p:font typeface="Open Sans Italics" charset="1" panose="00000000000000000000"/>
      <p:regular r:id="rId54"/>
    </p:embeddedFont>
    <p:embeddedFont>
      <p:font typeface="Oswald Bold" charset="1" panose="000008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b0Si0cCw.mp4" Type="http://schemas.openxmlformats.org/officeDocument/2006/relationships/video"/><Relationship Id="rId4" Target="../media/VAGb0Si0cCw.mp4" Type="http://schemas.microsoft.com/office/2007/relationships/media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VAGb0Wm_6xw.mp4" Type="http://schemas.openxmlformats.org/officeDocument/2006/relationships/video"/><Relationship Id="rId4" Target="../media/VAGb0Wm_6xw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198630" y="6751751"/>
          <a:ext cx="8321392" cy="2933700"/>
        </p:xfrm>
        <a:graphic>
          <a:graphicData uri="http://schemas.openxmlformats.org/drawingml/2006/table">
            <a:tbl>
              <a:tblPr/>
              <a:tblGrid>
                <a:gridCol w="1848070"/>
                <a:gridCol w="6473322"/>
              </a:tblGrid>
              <a:tr h="733425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53A91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GVHD: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53A91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THS. NGUYỄN TRỌNG THỨC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425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53A91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SVTH: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53A91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NGUYỄN XUÂN PHÚC 20145713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425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253A91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NGUYỄN QUỐC ANH 20145376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425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801836" y="2345124"/>
            <a:ext cx="1072024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BẢO VỆ ĐỒ ÁN TỐT NGHIỆP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4889023" y="0"/>
            <a:ext cx="3398977" cy="3430161"/>
          </a:xfrm>
          <a:custGeom>
            <a:avLst/>
            <a:gdLst/>
            <a:ahLst/>
            <a:cxnLst/>
            <a:rect r="r" b="b" t="t" l="l"/>
            <a:pathLst>
              <a:path h="3430161" w="3398977">
                <a:moveTo>
                  <a:pt x="3398977" y="0"/>
                </a:moveTo>
                <a:lnTo>
                  <a:pt x="0" y="0"/>
                </a:lnTo>
                <a:lnTo>
                  <a:pt x="0" y="3430161"/>
                </a:lnTo>
                <a:lnTo>
                  <a:pt x="3398977" y="3430161"/>
                </a:lnTo>
                <a:lnTo>
                  <a:pt x="33989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0" y="6751751"/>
            <a:ext cx="3503110" cy="3535249"/>
          </a:xfrm>
          <a:custGeom>
            <a:avLst/>
            <a:gdLst/>
            <a:ahLst/>
            <a:cxnLst/>
            <a:rect r="r" b="b" t="t" l="l"/>
            <a:pathLst>
              <a:path h="3535249" w="3503110">
                <a:moveTo>
                  <a:pt x="0" y="3535249"/>
                </a:moveTo>
                <a:lnTo>
                  <a:pt x="3503110" y="3535249"/>
                </a:lnTo>
                <a:lnTo>
                  <a:pt x="3503110" y="0"/>
                </a:lnTo>
                <a:lnTo>
                  <a:pt x="0" y="0"/>
                </a:lnTo>
                <a:lnTo>
                  <a:pt x="0" y="35352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32365" y="-561924"/>
            <a:ext cx="5555759" cy="4373898"/>
          </a:xfrm>
          <a:custGeom>
            <a:avLst/>
            <a:gdLst/>
            <a:ahLst/>
            <a:cxnLst/>
            <a:rect r="r" b="b" t="t" l="l"/>
            <a:pathLst>
              <a:path h="4373898" w="5555759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226649" y="7708808"/>
            <a:ext cx="7315200" cy="3098985"/>
          </a:xfrm>
          <a:custGeom>
            <a:avLst/>
            <a:gdLst/>
            <a:ahLst/>
            <a:cxnLst/>
            <a:rect r="r" b="b" t="t" l="l"/>
            <a:pathLst>
              <a:path h="3098985" w="7315200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83880" y="4405699"/>
            <a:ext cx="1072024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33326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XÂY DỰNG HỆ THỐNG HỖ TRỢ ĐỖ  XE THÔNG QUA CAMERA 360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83880" y="691671"/>
            <a:ext cx="11301259" cy="1596303"/>
          </a:xfrm>
          <a:custGeom>
            <a:avLst/>
            <a:gdLst/>
            <a:ahLst/>
            <a:cxnLst/>
            <a:rect r="r" b="b" t="t" l="l"/>
            <a:pathLst>
              <a:path h="1596303" w="11301259">
                <a:moveTo>
                  <a:pt x="0" y="0"/>
                </a:moveTo>
                <a:lnTo>
                  <a:pt x="11301258" y="0"/>
                </a:lnTo>
                <a:lnTo>
                  <a:pt x="11301258" y="1596303"/>
                </a:lnTo>
                <a:lnTo>
                  <a:pt x="0" y="1596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59326" y="3583374"/>
            <a:ext cx="1605260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ĐỀ TÀI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7340" y="3528071"/>
            <a:ext cx="10993321" cy="5730229"/>
          </a:xfrm>
          <a:custGeom>
            <a:avLst/>
            <a:gdLst/>
            <a:ahLst/>
            <a:cxnLst/>
            <a:rect r="r" b="b" t="t" l="l"/>
            <a:pathLst>
              <a:path h="5730229" w="10993321">
                <a:moveTo>
                  <a:pt x="0" y="0"/>
                </a:moveTo>
                <a:lnTo>
                  <a:pt x="10993320" y="0"/>
                </a:lnTo>
                <a:lnTo>
                  <a:pt x="10993320" y="5730229"/>
                </a:lnTo>
                <a:lnTo>
                  <a:pt x="0" y="5730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8220" y="392118"/>
            <a:ext cx="1406244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2.2. Tổng quan về thuật toán nhận diện vật thể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8220" y="1415003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2.2.2. Lựa chọn thuật toán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355370"/>
            <a:ext cx="975624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Lựa chọn thuật toán YOLO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8220" y="392118"/>
            <a:ext cx="13740332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2.2. Tổng quan về thuật toán nhận diện vật thể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2.2.2. Lựa chọn thuật toán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2409067"/>
            <a:ext cx="17535921" cy="1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7" indent="-320039" lvl="2">
              <a:lnSpc>
                <a:spcPts val="7265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Cấu trúc đơn giản và dễ dàng triển khai và huấn luyện</a:t>
            </a:r>
          </a:p>
          <a:p>
            <a:pPr algn="just" marL="960118" indent="-320039" lvl="2">
              <a:lnSpc>
                <a:spcPts val="7265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Nổi bật với khả năng xử lí thời gian thực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6039" y="3661485"/>
            <a:ext cx="17535921" cy="215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</a:p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Dễ dàng sử dụng hơn YOLOv5 và nhẹ hơn YOLO11 nhưng vẩn đảm bảo tính chính xác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6518" y="2185295"/>
            <a:ext cx="11294965" cy="5916410"/>
          </a:xfrm>
          <a:custGeom>
            <a:avLst/>
            <a:gdLst/>
            <a:ahLst/>
            <a:cxnLst/>
            <a:rect r="r" b="b" t="t" l="l"/>
            <a:pathLst>
              <a:path h="5916410" w="11294965">
                <a:moveTo>
                  <a:pt x="0" y="0"/>
                </a:moveTo>
                <a:lnTo>
                  <a:pt x="11294964" y="0"/>
                </a:lnTo>
                <a:lnTo>
                  <a:pt x="11294964" y="5916410"/>
                </a:lnTo>
                <a:lnTo>
                  <a:pt x="0" y="5916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122" y="349275"/>
            <a:ext cx="1260406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2.3. Các linh kiện được sử dụng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1496825"/>
            <a:ext cx="1753592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Raspberry Pi Model 3B+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02739"/>
            <a:ext cx="16260224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</a:t>
            </a: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hực hiện các tác vụ tính toán thông qua hệ điều hành và các chương trình được lập trình sẵn, tương tự như máy tính để bàn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7756" y="2478467"/>
            <a:ext cx="8212487" cy="5330065"/>
          </a:xfrm>
          <a:custGeom>
            <a:avLst/>
            <a:gdLst/>
            <a:ahLst/>
            <a:cxnLst/>
            <a:rect r="r" b="b" t="t" l="l"/>
            <a:pathLst>
              <a:path h="5330065" w="8212487">
                <a:moveTo>
                  <a:pt x="0" y="0"/>
                </a:moveTo>
                <a:lnTo>
                  <a:pt x="8212488" y="0"/>
                </a:lnTo>
                <a:lnTo>
                  <a:pt x="8212488" y="5330066"/>
                </a:lnTo>
                <a:lnTo>
                  <a:pt x="0" y="5330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122" y="349275"/>
            <a:ext cx="1260406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2.3. Các linh kiện được sử dụng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1496825"/>
            <a:ext cx="1753592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Webcam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04955" y="2298453"/>
            <a:ext cx="5678090" cy="5690094"/>
          </a:xfrm>
          <a:custGeom>
            <a:avLst/>
            <a:gdLst/>
            <a:ahLst/>
            <a:cxnLst/>
            <a:rect r="r" b="b" t="t" l="l"/>
            <a:pathLst>
              <a:path h="5690094" w="5678090">
                <a:moveTo>
                  <a:pt x="0" y="0"/>
                </a:moveTo>
                <a:lnTo>
                  <a:pt x="5678090" y="0"/>
                </a:lnTo>
                <a:lnTo>
                  <a:pt x="5678090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122" y="349275"/>
            <a:ext cx="1260406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2.3. Các linh kiện được sử dụng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1496825"/>
            <a:ext cx="1753592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Module điều khiển L298N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02739"/>
            <a:ext cx="16260224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Điều khiển, đảo chiều động cơ bằng nguyên lý mạch cầu H và điều chỉnh tốc độ động cơ bằng tín hiệu PWM (Pulse Width Modulation)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8122" y="349275"/>
            <a:ext cx="1260406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2.3. Các linh kiện được sử dụng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6039" y="1496825"/>
            <a:ext cx="1753592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Bộ khung xe mica 3 bánh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302739"/>
            <a:ext cx="1626022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Kích thước xe mô hình 15x21cm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038778" y="2038278"/>
            <a:ext cx="6210443" cy="6210443"/>
          </a:xfrm>
          <a:custGeom>
            <a:avLst/>
            <a:gdLst/>
            <a:ahLst/>
            <a:cxnLst/>
            <a:rect r="r" b="b" t="t" l="l"/>
            <a:pathLst>
              <a:path h="6210443" w="6210443">
                <a:moveTo>
                  <a:pt x="0" y="0"/>
                </a:moveTo>
                <a:lnTo>
                  <a:pt x="6210444" y="0"/>
                </a:lnTo>
                <a:lnTo>
                  <a:pt x="6210444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39316" y="2394922"/>
            <a:ext cx="8809368" cy="5497157"/>
          </a:xfrm>
          <a:custGeom>
            <a:avLst/>
            <a:gdLst/>
            <a:ahLst/>
            <a:cxnLst/>
            <a:rect r="r" b="b" t="t" l="l"/>
            <a:pathLst>
              <a:path h="5497157" w="8809368">
                <a:moveTo>
                  <a:pt x="0" y="0"/>
                </a:moveTo>
                <a:lnTo>
                  <a:pt x="8809368" y="0"/>
                </a:lnTo>
                <a:lnTo>
                  <a:pt x="8809368" y="5497156"/>
                </a:lnTo>
                <a:lnTo>
                  <a:pt x="0" y="549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122" y="349275"/>
            <a:ext cx="1260406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2.3. Các linh kiện được sử dụng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1496825"/>
            <a:ext cx="1753592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Động cơ DC giảm tốc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02739"/>
            <a:ext cx="16260224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Tỉ số truyền 1:48</a:t>
            </a:r>
          </a:p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Điện áp hoạt động từ 3V-12V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5654" y="2555926"/>
            <a:ext cx="8336692" cy="5175148"/>
          </a:xfrm>
          <a:custGeom>
            <a:avLst/>
            <a:gdLst/>
            <a:ahLst/>
            <a:cxnLst/>
            <a:rect r="r" b="b" t="t" l="l"/>
            <a:pathLst>
              <a:path h="5175148" w="8336692">
                <a:moveTo>
                  <a:pt x="0" y="0"/>
                </a:moveTo>
                <a:lnTo>
                  <a:pt x="8336692" y="0"/>
                </a:lnTo>
                <a:lnTo>
                  <a:pt x="8336692" y="5175148"/>
                </a:lnTo>
                <a:lnTo>
                  <a:pt x="0" y="5175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122" y="349275"/>
            <a:ext cx="1260406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2.3. Các linh kiện được sử dụng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1496825"/>
            <a:ext cx="1753592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Pin Li-ion 18650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02739"/>
            <a:ext cx="16260224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Dung lượng 6800mAh</a:t>
            </a:r>
          </a:p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Dùng cấp nguồn cho động cơ hoạt động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91331" y="2377308"/>
            <a:ext cx="8305338" cy="5532383"/>
          </a:xfrm>
          <a:custGeom>
            <a:avLst/>
            <a:gdLst/>
            <a:ahLst/>
            <a:cxnLst/>
            <a:rect r="r" b="b" t="t" l="l"/>
            <a:pathLst>
              <a:path h="5532383" w="8305338">
                <a:moveTo>
                  <a:pt x="0" y="0"/>
                </a:moveTo>
                <a:lnTo>
                  <a:pt x="8305338" y="0"/>
                </a:lnTo>
                <a:lnTo>
                  <a:pt x="8305338" y="5532384"/>
                </a:lnTo>
                <a:lnTo>
                  <a:pt x="0" y="553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122" y="349275"/>
            <a:ext cx="1260406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2.4. Các phần mềm được sử dụng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1496825"/>
            <a:ext cx="1753592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Visual Studio Code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8741" y="2482510"/>
            <a:ext cx="7950518" cy="5321979"/>
          </a:xfrm>
          <a:custGeom>
            <a:avLst/>
            <a:gdLst/>
            <a:ahLst/>
            <a:cxnLst/>
            <a:rect r="r" b="b" t="t" l="l"/>
            <a:pathLst>
              <a:path h="5321979" w="7950518">
                <a:moveTo>
                  <a:pt x="0" y="0"/>
                </a:moveTo>
                <a:lnTo>
                  <a:pt x="7950518" y="0"/>
                </a:lnTo>
                <a:lnTo>
                  <a:pt x="7950518" y="5321980"/>
                </a:lnTo>
                <a:lnTo>
                  <a:pt x="0" y="5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122" y="349275"/>
            <a:ext cx="1260406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2.4. Các phần mềm được sử dụng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1496825"/>
            <a:ext cx="1753592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PuTTY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02739"/>
            <a:ext cx="1626022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Phần mềm sử dụng để điều khiển server thông qua mạng Internet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5778"/>
            <a:ext cx="2280917" cy="10462778"/>
          </a:xfrm>
          <a:custGeom>
            <a:avLst/>
            <a:gdLst/>
            <a:ahLst/>
            <a:cxnLst/>
            <a:rect r="r" b="b" t="t" l="l"/>
            <a:pathLst>
              <a:path h="10462778" w="2280917">
                <a:moveTo>
                  <a:pt x="0" y="0"/>
                </a:moveTo>
                <a:lnTo>
                  <a:pt x="2280917" y="0"/>
                </a:lnTo>
                <a:lnTo>
                  <a:pt x="2280917" y="10462778"/>
                </a:lnTo>
                <a:lnTo>
                  <a:pt x="0" y="1046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0458" y="-80529"/>
            <a:ext cx="13435408" cy="9877925"/>
          </a:xfrm>
          <a:custGeom>
            <a:avLst/>
            <a:gdLst/>
            <a:ahLst/>
            <a:cxnLst/>
            <a:rect r="r" b="b" t="t" l="l"/>
            <a:pathLst>
              <a:path h="9877925" w="13435408">
                <a:moveTo>
                  <a:pt x="0" y="0"/>
                </a:moveTo>
                <a:lnTo>
                  <a:pt x="13435408" y="0"/>
                </a:lnTo>
                <a:lnTo>
                  <a:pt x="13435408" y="9877925"/>
                </a:lnTo>
                <a:lnTo>
                  <a:pt x="0" y="9877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8567" y="1953584"/>
            <a:ext cx="2800910" cy="1254523"/>
          </a:xfrm>
          <a:custGeom>
            <a:avLst/>
            <a:gdLst/>
            <a:ahLst/>
            <a:cxnLst/>
            <a:rect r="r" b="b" t="t" l="l"/>
            <a:pathLst>
              <a:path h="1254523" w="2800910">
                <a:moveTo>
                  <a:pt x="0" y="0"/>
                </a:moveTo>
                <a:lnTo>
                  <a:pt x="2800910" y="0"/>
                </a:lnTo>
                <a:lnTo>
                  <a:pt x="2800910" y="1254523"/>
                </a:lnTo>
                <a:lnTo>
                  <a:pt x="0" y="125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8567" y="3525884"/>
            <a:ext cx="2800910" cy="1254523"/>
          </a:xfrm>
          <a:custGeom>
            <a:avLst/>
            <a:gdLst/>
            <a:ahLst/>
            <a:cxnLst/>
            <a:rect r="r" b="b" t="t" l="l"/>
            <a:pathLst>
              <a:path h="1254523" w="2800910">
                <a:moveTo>
                  <a:pt x="0" y="0"/>
                </a:moveTo>
                <a:lnTo>
                  <a:pt x="2800910" y="0"/>
                </a:lnTo>
                <a:lnTo>
                  <a:pt x="2800910" y="1254523"/>
                </a:lnTo>
                <a:lnTo>
                  <a:pt x="0" y="125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8567" y="5098184"/>
            <a:ext cx="2800910" cy="1254523"/>
          </a:xfrm>
          <a:custGeom>
            <a:avLst/>
            <a:gdLst/>
            <a:ahLst/>
            <a:cxnLst/>
            <a:rect r="r" b="b" t="t" l="l"/>
            <a:pathLst>
              <a:path h="1254523" w="2800910">
                <a:moveTo>
                  <a:pt x="0" y="0"/>
                </a:moveTo>
                <a:lnTo>
                  <a:pt x="2800910" y="0"/>
                </a:lnTo>
                <a:lnTo>
                  <a:pt x="2800910" y="1254523"/>
                </a:lnTo>
                <a:lnTo>
                  <a:pt x="0" y="125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38567" y="6670483"/>
            <a:ext cx="2800910" cy="1254523"/>
          </a:xfrm>
          <a:custGeom>
            <a:avLst/>
            <a:gdLst/>
            <a:ahLst/>
            <a:cxnLst/>
            <a:rect r="r" b="b" t="t" l="l"/>
            <a:pathLst>
              <a:path h="1254523" w="2800910">
                <a:moveTo>
                  <a:pt x="0" y="0"/>
                </a:moveTo>
                <a:lnTo>
                  <a:pt x="2800910" y="0"/>
                </a:lnTo>
                <a:lnTo>
                  <a:pt x="2800910" y="1254523"/>
                </a:lnTo>
                <a:lnTo>
                  <a:pt x="0" y="125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1446" y="2296311"/>
            <a:ext cx="9217022" cy="6083234"/>
          </a:xfrm>
          <a:custGeom>
            <a:avLst/>
            <a:gdLst/>
            <a:ahLst/>
            <a:cxnLst/>
            <a:rect r="r" b="b" t="t" l="l"/>
            <a:pathLst>
              <a:path h="6083234" w="9217022">
                <a:moveTo>
                  <a:pt x="0" y="0"/>
                </a:moveTo>
                <a:lnTo>
                  <a:pt x="9217022" y="0"/>
                </a:lnTo>
                <a:lnTo>
                  <a:pt x="9217022" y="6083235"/>
                </a:lnTo>
                <a:lnTo>
                  <a:pt x="0" y="60832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0080" y="1828136"/>
            <a:ext cx="187226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 spc="29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82860" y="2163098"/>
            <a:ext cx="10442762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TỔNG QUAN ĐỀ TÀI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0080" y="3400435"/>
            <a:ext cx="187226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 spc="29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82860" y="3735398"/>
            <a:ext cx="9441637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CƠ SỞ LÝ THUYẾT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0080" y="4972735"/>
            <a:ext cx="187226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 spc="29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82860" y="5067300"/>
            <a:ext cx="6294761" cy="13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PHÂN TÍCH VÀ THIẾT KẾ HỆ THỐNG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0080" y="6545035"/>
            <a:ext cx="187226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 spc="29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82860" y="6879997"/>
            <a:ext cx="10720241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KẾT LUẬN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08213" y="2313851"/>
            <a:ext cx="5671575" cy="5659299"/>
          </a:xfrm>
          <a:custGeom>
            <a:avLst/>
            <a:gdLst/>
            <a:ahLst/>
            <a:cxnLst/>
            <a:rect r="r" b="b" t="t" l="l"/>
            <a:pathLst>
              <a:path h="5659299" w="5671575">
                <a:moveTo>
                  <a:pt x="0" y="0"/>
                </a:moveTo>
                <a:lnTo>
                  <a:pt x="5671574" y="0"/>
                </a:lnTo>
                <a:lnTo>
                  <a:pt x="5671574" y="5659298"/>
                </a:lnTo>
                <a:lnTo>
                  <a:pt x="0" y="565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122" y="349275"/>
            <a:ext cx="1260406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2.4. Các phần mềm được sử dụng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1496825"/>
            <a:ext cx="1753592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RealVNC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02739"/>
            <a:ext cx="16260224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Truy cập Raspberry Pi với giao diện Graphics để thuận tiện cho việc sử dụng hơn giao diện Console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3924" y="6891516"/>
            <a:ext cx="21755848" cy="4254083"/>
          </a:xfrm>
          <a:custGeom>
            <a:avLst/>
            <a:gdLst/>
            <a:ahLst/>
            <a:cxnLst/>
            <a:rect r="r" b="b" t="t" l="l"/>
            <a:pathLst>
              <a:path h="4254083" w="21755848">
                <a:moveTo>
                  <a:pt x="0" y="0"/>
                </a:moveTo>
                <a:lnTo>
                  <a:pt x="21755848" y="0"/>
                </a:lnTo>
                <a:lnTo>
                  <a:pt x="21755848" y="4254083"/>
                </a:lnTo>
                <a:lnTo>
                  <a:pt x="0" y="425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7167" y="2089150"/>
            <a:ext cx="6373665" cy="11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CHƯƠNG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44664" y="3967327"/>
            <a:ext cx="1119867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PHÂN TÍCH VÀ THIẾT KẾ HỆ THỐNG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388557" y="6891516"/>
            <a:ext cx="21755848" cy="4254083"/>
          </a:xfrm>
          <a:custGeom>
            <a:avLst/>
            <a:gdLst/>
            <a:ahLst/>
            <a:cxnLst/>
            <a:rect r="r" b="b" t="t" l="l"/>
            <a:pathLst>
              <a:path h="4254083" w="21755848">
                <a:moveTo>
                  <a:pt x="0" y="0"/>
                </a:moveTo>
                <a:lnTo>
                  <a:pt x="21755848" y="0"/>
                </a:lnTo>
                <a:lnTo>
                  <a:pt x="21755848" y="4254083"/>
                </a:lnTo>
                <a:lnTo>
                  <a:pt x="0" y="425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1493" y="2869506"/>
            <a:ext cx="5741390" cy="5741390"/>
          </a:xfrm>
          <a:custGeom>
            <a:avLst/>
            <a:gdLst/>
            <a:ahLst/>
            <a:cxnLst/>
            <a:rect r="r" b="b" t="t" l="l"/>
            <a:pathLst>
              <a:path h="5741390" w="5741390">
                <a:moveTo>
                  <a:pt x="0" y="0"/>
                </a:moveTo>
                <a:lnTo>
                  <a:pt x="5741390" y="0"/>
                </a:lnTo>
                <a:lnTo>
                  <a:pt x="5741390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3.1.1. Mô tả hệ thống thu thập dữ liệu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770311" y="1422821"/>
            <a:ext cx="4713734" cy="8306240"/>
          </a:xfrm>
          <a:custGeom>
            <a:avLst/>
            <a:gdLst/>
            <a:ahLst/>
            <a:cxnLst/>
            <a:rect r="r" b="b" t="t" l="l"/>
            <a:pathLst>
              <a:path h="8306240" w="4713734">
                <a:moveTo>
                  <a:pt x="0" y="0"/>
                </a:moveTo>
                <a:lnTo>
                  <a:pt x="4713734" y="0"/>
                </a:lnTo>
                <a:lnTo>
                  <a:pt x="4713734" y="8306240"/>
                </a:lnTo>
                <a:lnTo>
                  <a:pt x="0" y="8306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0695" y="3259841"/>
            <a:ext cx="11392742" cy="6646965"/>
          </a:xfrm>
          <a:custGeom>
            <a:avLst/>
            <a:gdLst/>
            <a:ahLst/>
            <a:cxnLst/>
            <a:rect r="r" b="b" t="t" l="l"/>
            <a:pathLst>
              <a:path h="6646965" w="11392742">
                <a:moveTo>
                  <a:pt x="0" y="0"/>
                </a:moveTo>
                <a:lnTo>
                  <a:pt x="11392742" y="0"/>
                </a:lnTo>
                <a:lnTo>
                  <a:pt x="11392742" y="6646965"/>
                </a:lnTo>
                <a:lnTo>
                  <a:pt x="0" y="6646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0" r="-1246" b="-6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3.1.1. Mô tả hệ thống thu thập dữ liệu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6039" y="2409067"/>
            <a:ext cx="17535921" cy="85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8" indent="-320039" lvl="2">
              <a:lnSpc>
                <a:spcPts val="7265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Thuật toán sử dụng ghép cam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3.1.1. Mô tả hệ thống thu thập dữ liệu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2409067"/>
            <a:ext cx="17535921" cy="85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8" indent="-320039" lvl="2">
              <a:lnSpc>
                <a:spcPts val="7265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Thuật toán sử dụng ghép cam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491526" y="3438799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0" y="0"/>
                </a:lnTo>
                <a:lnTo>
                  <a:pt x="5509790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8229" y="3774191"/>
            <a:ext cx="7613066" cy="5706188"/>
          </a:xfrm>
          <a:custGeom>
            <a:avLst/>
            <a:gdLst/>
            <a:ahLst/>
            <a:cxnLst/>
            <a:rect r="r" b="b" t="t" l="l"/>
            <a:pathLst>
              <a:path h="5706188" w="7613066">
                <a:moveTo>
                  <a:pt x="0" y="0"/>
                </a:moveTo>
                <a:lnTo>
                  <a:pt x="7613065" y="0"/>
                </a:lnTo>
                <a:lnTo>
                  <a:pt x="7613065" y="5706188"/>
                </a:lnTo>
                <a:lnTo>
                  <a:pt x="0" y="5706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3.1.1. Mô tả hệ thống thu thập dữ liệu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6039" y="2409067"/>
            <a:ext cx="17535921" cy="85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8" indent="-320039" lvl="2">
              <a:lnSpc>
                <a:spcPts val="7265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Xây dựng môi trường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0969" y="3371462"/>
            <a:ext cx="11706063" cy="5743630"/>
          </a:xfrm>
          <a:custGeom>
            <a:avLst/>
            <a:gdLst/>
            <a:ahLst/>
            <a:cxnLst/>
            <a:rect r="r" b="b" t="t" l="l"/>
            <a:pathLst>
              <a:path h="5743630" w="11706063">
                <a:moveTo>
                  <a:pt x="0" y="0"/>
                </a:moveTo>
                <a:lnTo>
                  <a:pt x="11706062" y="0"/>
                </a:lnTo>
                <a:lnTo>
                  <a:pt x="11706062" y="5743630"/>
                </a:lnTo>
                <a:lnTo>
                  <a:pt x="0" y="5743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3.1.2. Xử lí và chuẩn bị dữ liệu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958082"/>
            <a:ext cx="11301259" cy="6003794"/>
          </a:xfrm>
          <a:custGeom>
            <a:avLst/>
            <a:gdLst/>
            <a:ahLst/>
            <a:cxnLst/>
            <a:rect r="r" b="b" t="t" l="l"/>
            <a:pathLst>
              <a:path h="6003794" w="11301259">
                <a:moveTo>
                  <a:pt x="0" y="0"/>
                </a:moveTo>
                <a:lnTo>
                  <a:pt x="11301258" y="0"/>
                </a:lnTo>
                <a:lnTo>
                  <a:pt x="11301258" y="6003793"/>
                </a:lnTo>
                <a:lnTo>
                  <a:pt x="0" y="6003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3.1.2. Xử lí và chuẩn bị dữ liệu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3.1.3. Huấn luyện mô hình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846" y="3793031"/>
            <a:ext cx="17535921" cy="220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Chọn huấn luyện trên Kaggle</a:t>
            </a:r>
          </a:p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Tạo file data.yaml</a:t>
            </a:r>
          </a:p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Tiến hành huấn luyện mô hình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181085"/>
            <a:ext cx="11301259" cy="5834275"/>
          </a:xfrm>
          <a:custGeom>
            <a:avLst/>
            <a:gdLst/>
            <a:ahLst/>
            <a:cxnLst/>
            <a:rect r="r" b="b" t="t" l="l"/>
            <a:pathLst>
              <a:path h="5834275" w="11301259">
                <a:moveTo>
                  <a:pt x="0" y="0"/>
                </a:moveTo>
                <a:lnTo>
                  <a:pt x="11301258" y="0"/>
                </a:lnTo>
                <a:lnTo>
                  <a:pt x="11301258" y="5834275"/>
                </a:lnTo>
                <a:lnTo>
                  <a:pt x="0" y="5834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8220" y="1234073"/>
            <a:ext cx="1211302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3.1.4. Áp dụng mô hình vào hệ thống và xuất ra tín hiệu mong muốn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6039" y="2409067"/>
            <a:ext cx="17535921" cy="85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8" indent="-320039" lvl="2">
              <a:lnSpc>
                <a:spcPts val="7265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Sơ đồ thuật toán chương trình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3924" y="6891516"/>
            <a:ext cx="21755848" cy="4254083"/>
          </a:xfrm>
          <a:custGeom>
            <a:avLst/>
            <a:gdLst/>
            <a:ahLst/>
            <a:cxnLst/>
            <a:rect r="r" b="b" t="t" l="l"/>
            <a:pathLst>
              <a:path h="4254083" w="21755848">
                <a:moveTo>
                  <a:pt x="0" y="0"/>
                </a:moveTo>
                <a:lnTo>
                  <a:pt x="21755848" y="0"/>
                </a:lnTo>
                <a:lnTo>
                  <a:pt x="21755848" y="4254083"/>
                </a:lnTo>
                <a:lnTo>
                  <a:pt x="0" y="425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7167" y="2089150"/>
            <a:ext cx="637366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CHƯƠNG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3880" y="3817818"/>
            <a:ext cx="1072024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TỔNG QUAN ĐỀ TÀI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388557" y="6891516"/>
            <a:ext cx="21755848" cy="4254083"/>
          </a:xfrm>
          <a:custGeom>
            <a:avLst/>
            <a:gdLst/>
            <a:ahLst/>
            <a:cxnLst/>
            <a:rect r="r" b="b" t="t" l="l"/>
            <a:pathLst>
              <a:path h="4254083" w="21755848">
                <a:moveTo>
                  <a:pt x="0" y="0"/>
                </a:moveTo>
                <a:lnTo>
                  <a:pt x="21755848" y="0"/>
                </a:lnTo>
                <a:lnTo>
                  <a:pt x="21755848" y="4254083"/>
                </a:lnTo>
                <a:lnTo>
                  <a:pt x="0" y="425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628486"/>
            <a:ext cx="11301259" cy="5989667"/>
          </a:xfrm>
          <a:custGeom>
            <a:avLst/>
            <a:gdLst/>
            <a:ahLst/>
            <a:cxnLst/>
            <a:rect r="r" b="b" t="t" l="l"/>
            <a:pathLst>
              <a:path h="5989667" w="11301259">
                <a:moveTo>
                  <a:pt x="0" y="0"/>
                </a:moveTo>
                <a:lnTo>
                  <a:pt x="11301258" y="0"/>
                </a:lnTo>
                <a:lnTo>
                  <a:pt x="11301258" y="5989667"/>
                </a:lnTo>
                <a:lnTo>
                  <a:pt x="0" y="5989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8220" y="1234073"/>
            <a:ext cx="1211302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3.1.4. Áp dụng mô hình vào hệ thống và xuất ra tín hiệu mong muốn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6039" y="2409067"/>
            <a:ext cx="17535921" cy="85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8" indent="-320039" lvl="2">
              <a:lnSpc>
                <a:spcPts val="7265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Thuật toán hàm draw_segments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8220" y="1234073"/>
            <a:ext cx="1211302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3.1.4. Áp dụng mô hình vào hệ thống và xuất ra tín hiệu mong muốn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846" y="3793031"/>
            <a:ext cx="17535921" cy="220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Giai đoạn 1:  Đưa mô hình đã được huấn luyện lên phần ghép cam</a:t>
            </a:r>
          </a:p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Giai đoạn 2:  Truyền dữ liệu qua hàng đợi</a:t>
            </a:r>
          </a:p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Giai đoạn 3: Gửi dữ liệu đến Raspberry Pi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3028" y="3697991"/>
            <a:ext cx="5522097" cy="5871866"/>
          </a:xfrm>
          <a:custGeom>
            <a:avLst/>
            <a:gdLst/>
            <a:ahLst/>
            <a:cxnLst/>
            <a:rect r="r" b="b" t="t" l="l"/>
            <a:pathLst>
              <a:path h="5871866" w="5522097">
                <a:moveTo>
                  <a:pt x="0" y="0"/>
                </a:moveTo>
                <a:lnTo>
                  <a:pt x="5522098" y="0"/>
                </a:lnTo>
                <a:lnTo>
                  <a:pt x="5522098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1688" y="3697991"/>
            <a:ext cx="5802971" cy="5560309"/>
          </a:xfrm>
          <a:custGeom>
            <a:avLst/>
            <a:gdLst/>
            <a:ahLst/>
            <a:cxnLst/>
            <a:rect r="r" b="b" t="t" l="l"/>
            <a:pathLst>
              <a:path h="5560309" w="5802971">
                <a:moveTo>
                  <a:pt x="0" y="0"/>
                </a:moveTo>
                <a:lnTo>
                  <a:pt x="5802970" y="0"/>
                </a:lnTo>
                <a:lnTo>
                  <a:pt x="5802970" y="5560309"/>
                </a:lnTo>
                <a:lnTo>
                  <a:pt x="0" y="5560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6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Đánh giá kết quả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5079" y="3517523"/>
            <a:ext cx="12530347" cy="4651891"/>
          </a:xfrm>
          <a:custGeom>
            <a:avLst/>
            <a:gdLst/>
            <a:ahLst/>
            <a:cxnLst/>
            <a:rect r="r" b="b" t="t" l="l"/>
            <a:pathLst>
              <a:path h="4651891" w="12530347">
                <a:moveTo>
                  <a:pt x="0" y="0"/>
                </a:moveTo>
                <a:lnTo>
                  <a:pt x="12530346" y="0"/>
                </a:lnTo>
                <a:lnTo>
                  <a:pt x="12530346" y="4651891"/>
                </a:lnTo>
                <a:lnTo>
                  <a:pt x="0" y="465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8220" y="1234073"/>
            <a:ext cx="1211302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Đánh giá kết quả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23485" y="3491641"/>
            <a:ext cx="9441030" cy="5983253"/>
          </a:xfrm>
          <a:custGeom>
            <a:avLst/>
            <a:gdLst/>
            <a:ahLst/>
            <a:cxnLst/>
            <a:rect r="r" b="b" t="t" l="l"/>
            <a:pathLst>
              <a:path h="5983253" w="9441030">
                <a:moveTo>
                  <a:pt x="0" y="0"/>
                </a:moveTo>
                <a:lnTo>
                  <a:pt x="9441030" y="0"/>
                </a:lnTo>
                <a:lnTo>
                  <a:pt x="9441030" y="5983253"/>
                </a:lnTo>
                <a:lnTo>
                  <a:pt x="0" y="5983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66627" y="8352288"/>
            <a:ext cx="2281238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 spc="-84">
                <a:solidFill>
                  <a:srgbClr val="FF9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Mất mát: ~0.3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Đánh giá kết quả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6669" y="3580007"/>
            <a:ext cx="9685788" cy="5678293"/>
          </a:xfrm>
          <a:custGeom>
            <a:avLst/>
            <a:gdLst/>
            <a:ahLst/>
            <a:cxnLst/>
            <a:rect r="r" b="b" t="t" l="l"/>
            <a:pathLst>
              <a:path h="5678293" w="9685788">
                <a:moveTo>
                  <a:pt x="0" y="0"/>
                </a:moveTo>
                <a:lnTo>
                  <a:pt x="9685787" y="0"/>
                </a:lnTo>
                <a:lnTo>
                  <a:pt x="9685787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3.1. Thiết kế, thu thập dữ liệu huấn luyện mô hình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96283" y="8352288"/>
            <a:ext cx="300287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 spc="-84">
                <a:solidFill>
                  <a:srgbClr val="FF9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Độ chính xác: 95%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8220" y="1508527"/>
            <a:ext cx="118266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Đánh giá kết quả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5630" y="1701744"/>
            <a:ext cx="6130211" cy="8310166"/>
          </a:xfrm>
          <a:custGeom>
            <a:avLst/>
            <a:gdLst/>
            <a:ahLst/>
            <a:cxnLst/>
            <a:rect r="r" b="b" t="t" l="l"/>
            <a:pathLst>
              <a:path h="8310166" w="6130211">
                <a:moveTo>
                  <a:pt x="0" y="0"/>
                </a:moveTo>
                <a:lnTo>
                  <a:pt x="6130210" y="0"/>
                </a:lnTo>
                <a:lnTo>
                  <a:pt x="6130210" y="8310166"/>
                </a:lnTo>
                <a:lnTo>
                  <a:pt x="0" y="831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3801" y="2151649"/>
            <a:ext cx="6508945" cy="7413458"/>
          </a:xfrm>
          <a:custGeom>
            <a:avLst/>
            <a:gdLst/>
            <a:ahLst/>
            <a:cxnLst/>
            <a:rect r="r" b="b" t="t" l="l"/>
            <a:pathLst>
              <a:path h="7413458" w="6508945">
                <a:moveTo>
                  <a:pt x="0" y="0"/>
                </a:moveTo>
                <a:lnTo>
                  <a:pt x="6508944" y="0"/>
                </a:lnTo>
                <a:lnTo>
                  <a:pt x="6508944" y="7413457"/>
                </a:lnTo>
                <a:lnTo>
                  <a:pt x="0" y="741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3.2. Xử lý dữ liệu phản hồi và điều khiển mô hình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037" y="2425715"/>
            <a:ext cx="15165926" cy="6635093"/>
          </a:xfrm>
          <a:custGeom>
            <a:avLst/>
            <a:gdLst/>
            <a:ahLst/>
            <a:cxnLst/>
            <a:rect r="r" b="b" t="t" l="l"/>
            <a:pathLst>
              <a:path h="6635093" w="15165926">
                <a:moveTo>
                  <a:pt x="0" y="0"/>
                </a:moveTo>
                <a:lnTo>
                  <a:pt x="15165926" y="0"/>
                </a:lnTo>
                <a:lnTo>
                  <a:pt x="15165926" y="6635093"/>
                </a:lnTo>
                <a:lnTo>
                  <a:pt x="0" y="6635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16230"/>
            <a:ext cx="1433343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34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3.2. Xử lý dữ liệu phản hồi và điều khiển mô hình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039" y="1212991"/>
            <a:ext cx="17535921" cy="85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8" indent="-320039" lvl="2">
              <a:lnSpc>
                <a:spcPts val="7265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Sơ đồ thuật toán lấy dữ liệu và điều khiển động cơ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252436"/>
            <a:ext cx="18288000" cy="778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252436"/>
            <a:ext cx="18288000" cy="778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05906">
            <a:off x="11507900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1439" t="0" r="-1114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6542">
            <a:off x="8924893" y="-1502054"/>
            <a:ext cx="11380444" cy="14853375"/>
          </a:xfrm>
          <a:custGeom>
            <a:avLst/>
            <a:gdLst/>
            <a:ahLst/>
            <a:cxnLst/>
            <a:rect r="r" b="b" t="t" l="l"/>
            <a:pathLst>
              <a:path h="14853375" w="11380444">
                <a:moveTo>
                  <a:pt x="0" y="0"/>
                </a:moveTo>
                <a:lnTo>
                  <a:pt x="11380443" y="0"/>
                </a:lnTo>
                <a:lnTo>
                  <a:pt x="11380443" y="14853375"/>
                </a:lnTo>
                <a:lnTo>
                  <a:pt x="0" y="14853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1584" y="2222360"/>
            <a:ext cx="8756416" cy="5842281"/>
          </a:xfrm>
          <a:custGeom>
            <a:avLst/>
            <a:gdLst/>
            <a:ahLst/>
            <a:cxnLst/>
            <a:rect r="r" b="b" t="t" l="l"/>
            <a:pathLst>
              <a:path h="5842281" w="8756416">
                <a:moveTo>
                  <a:pt x="0" y="0"/>
                </a:moveTo>
                <a:lnTo>
                  <a:pt x="8756416" y="0"/>
                </a:lnTo>
                <a:lnTo>
                  <a:pt x="8756416" y="5842280"/>
                </a:lnTo>
                <a:lnTo>
                  <a:pt x="0" y="5842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940" y="349275"/>
            <a:ext cx="10720241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1.1. Lý do chọn đề tài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7940" y="4961873"/>
            <a:ext cx="10720241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1.2. Phương pháp nghiên cứu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522074"/>
            <a:ext cx="9693849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0101" indent="-266700" lvl="2">
              <a:lnSpc>
                <a:spcPts val="5600"/>
              </a:lnSpc>
              <a:buFont typeface="Arial"/>
              <a:buChar char="⚬"/>
            </a:pPr>
            <a:r>
              <a:rPr lang="en-US" sz="3500" spc="-10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Xu hướng xe tự hành tăng mạnh.</a:t>
            </a:r>
          </a:p>
          <a:p>
            <a:pPr algn="l" marL="800101" indent="-266700" lvl="2">
              <a:lnSpc>
                <a:spcPts val="5600"/>
              </a:lnSpc>
              <a:buFont typeface="Arial"/>
              <a:buChar char="⚬"/>
            </a:pPr>
            <a:r>
              <a:rPr lang="en-US" sz="3500" spc="-10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Nhu cầu về không gian đỗ xe ngày càng lớn.</a:t>
            </a:r>
          </a:p>
          <a:p>
            <a:pPr algn="l" marL="800101" indent="-266700" lvl="2">
              <a:lnSpc>
                <a:spcPts val="5600"/>
              </a:lnSpc>
              <a:buFont typeface="Arial"/>
              <a:buChar char="⚬"/>
            </a:pPr>
            <a:r>
              <a:rPr lang="en-US" sz="3500" spc="-10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Việc đỗ xe trong không gian không quá rộng rãi là thách thức lớn với các tài xế mới.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6174048"/>
            <a:ext cx="9693849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0101" indent="-266700" lvl="2">
              <a:lnSpc>
                <a:spcPts val="5600"/>
              </a:lnSpc>
              <a:buFont typeface="Arial"/>
              <a:buChar char="⚬"/>
            </a:pPr>
            <a:r>
              <a:rPr lang="en-US" sz="3500" spc="-10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Nghiên cứu tài liệu</a:t>
            </a:r>
          </a:p>
          <a:p>
            <a:pPr algn="just" marL="800101" indent="-266700" lvl="2">
              <a:lnSpc>
                <a:spcPts val="5600"/>
              </a:lnSpc>
              <a:buFont typeface="Arial"/>
              <a:buChar char="⚬"/>
            </a:pPr>
            <a:r>
              <a:rPr lang="en-US" sz="3500" spc="-10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Nghiên cứu mô phỏng</a:t>
            </a:r>
          </a:p>
          <a:p>
            <a:pPr algn="just" marL="800101" indent="-266700" lvl="2">
              <a:lnSpc>
                <a:spcPts val="5600"/>
              </a:lnSpc>
              <a:buFont typeface="Arial"/>
              <a:buChar char="⚬"/>
            </a:pPr>
            <a:r>
              <a:rPr lang="en-US" sz="3500" spc="-10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Phương pháp thực nghiệm</a:t>
            </a:r>
          </a:p>
          <a:p>
            <a:pPr algn="just" marL="800101" indent="-266700" lvl="2">
              <a:lnSpc>
                <a:spcPts val="5600"/>
              </a:lnSpc>
              <a:buFont typeface="Arial"/>
              <a:buChar char="⚬"/>
            </a:pPr>
            <a:r>
              <a:rPr lang="en-US" sz="3500" spc="-10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Phương pháp đánh giá</a:t>
            </a:r>
          </a:p>
        </p:txBody>
      </p:sp>
    </p:spTree>
  </p:cSld>
  <p:clrMapOvr>
    <a:masterClrMapping/>
  </p:clrMapOvr>
  <p:transition spd="fast">
    <p:fade/>
  </p:transition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3924" y="6891516"/>
            <a:ext cx="21755848" cy="4254083"/>
          </a:xfrm>
          <a:custGeom>
            <a:avLst/>
            <a:gdLst/>
            <a:ahLst/>
            <a:cxnLst/>
            <a:rect r="r" b="b" t="t" l="l"/>
            <a:pathLst>
              <a:path h="4254083" w="21755848">
                <a:moveTo>
                  <a:pt x="0" y="0"/>
                </a:moveTo>
                <a:lnTo>
                  <a:pt x="21755848" y="0"/>
                </a:lnTo>
                <a:lnTo>
                  <a:pt x="21755848" y="4254083"/>
                </a:lnTo>
                <a:lnTo>
                  <a:pt x="0" y="425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7167" y="2089150"/>
            <a:ext cx="6373665" cy="11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CHƯƠNG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34370" y="3817818"/>
            <a:ext cx="1101926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KẾT LUẬN VÀ HƯỚNG PHÁT TRIỂN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388557" y="6891516"/>
            <a:ext cx="21755848" cy="4254083"/>
          </a:xfrm>
          <a:custGeom>
            <a:avLst/>
            <a:gdLst/>
            <a:ahLst/>
            <a:cxnLst/>
            <a:rect r="r" b="b" t="t" l="l"/>
            <a:pathLst>
              <a:path h="4254083" w="21755848">
                <a:moveTo>
                  <a:pt x="0" y="0"/>
                </a:moveTo>
                <a:lnTo>
                  <a:pt x="21755848" y="0"/>
                </a:lnTo>
                <a:lnTo>
                  <a:pt x="21755848" y="4254083"/>
                </a:lnTo>
                <a:lnTo>
                  <a:pt x="0" y="425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7631" y="650888"/>
            <a:ext cx="12604060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8"/>
              </a:lnSpc>
            </a:pPr>
            <a:r>
              <a:rPr lang="en-US" sz="3999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4.1. Kết luận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99076" y="2386321"/>
            <a:ext cx="16260224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Những kết quả đáng chú ý sau khi hoàn thành đề tài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45840"/>
            <a:ext cx="16230600" cy="388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05835" indent="-335278" lvl="2">
              <a:lnSpc>
                <a:spcPts val="6159"/>
              </a:lnSpc>
              <a:buFont typeface="Arial"/>
              <a:buChar char="⚬"/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Xây dựng và huấn luyện mô hình nhận diện ô đỗ xe, phát hiện và phân loại chính xác vị trí các ô đỗ xe trên hình ảnh hoặc video thời gian thực</a:t>
            </a:r>
          </a:p>
          <a:p>
            <a:pPr algn="just" marL="1005837" indent="-335279" lvl="2">
              <a:lnSpc>
                <a:spcPts val="6159"/>
              </a:lnSpc>
              <a:buFont typeface="Arial"/>
              <a:buChar char="⚬"/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Tích hợp được hệ thống nhúng, đảm bảo khả năng nhận diện, phân tích và hướng dẫn đỗ xe một cách tự động và chính xác</a:t>
            </a:r>
          </a:p>
        </p:txBody>
      </p:sp>
    </p:spTree>
  </p:cSld>
  <p:clrMapOvr>
    <a:masterClrMapping/>
  </p:clrMapOvr>
  <p:transition spd="fast">
    <p:fade/>
  </p:transition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7631" y="650888"/>
            <a:ext cx="12604060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8"/>
              </a:lnSpc>
            </a:pPr>
            <a:r>
              <a:rPr lang="en-US" sz="3999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4.1. Hướng phát triển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99076" y="2386321"/>
            <a:ext cx="16260224" cy="7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Các hướng phát triển trong tương lai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45840"/>
            <a:ext cx="16230600" cy="466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05835" indent="-335278" lvl="2">
              <a:lnSpc>
                <a:spcPts val="6159"/>
              </a:lnSpc>
              <a:buFont typeface="Arial"/>
              <a:buChar char="⚬"/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Nâng cao hiệu suất mô hình</a:t>
            </a:r>
          </a:p>
          <a:p>
            <a:pPr algn="just" marL="1005835" indent="-335278" lvl="2">
              <a:lnSpc>
                <a:spcPts val="6159"/>
              </a:lnSpc>
              <a:buFont typeface="Arial"/>
              <a:buChar char="⚬"/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Tăng cường phần cứng</a:t>
            </a:r>
          </a:p>
          <a:p>
            <a:pPr algn="just" marL="1005835" indent="-335278" lvl="2">
              <a:lnSpc>
                <a:spcPts val="6159"/>
              </a:lnSpc>
              <a:buFont typeface="Arial"/>
              <a:buChar char="⚬"/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Thu thập dữ liệu và huấn luyện ở các loại môi trường</a:t>
            </a:r>
          </a:p>
          <a:p>
            <a:pPr algn="just" marL="1005835" indent="-335278" lvl="2">
              <a:lnSpc>
                <a:spcPts val="6159"/>
              </a:lnSpc>
              <a:buFont typeface="Arial"/>
              <a:buChar char="⚬"/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Tích hợp cảm biến</a:t>
            </a:r>
          </a:p>
          <a:p>
            <a:pPr algn="just" marL="1005835" indent="-335278" lvl="2">
              <a:lnSpc>
                <a:spcPts val="6159"/>
              </a:lnSpc>
              <a:buFont typeface="Arial"/>
              <a:buChar char="⚬"/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Cải thiện giao diện hệ thống</a:t>
            </a:r>
          </a:p>
          <a:p>
            <a:pPr algn="just" marL="1005837" indent="-335279" lvl="2">
              <a:lnSpc>
                <a:spcPts val="6159"/>
              </a:lnSpc>
              <a:buFont typeface="Arial"/>
              <a:buChar char="⚬"/>
            </a:pPr>
            <a:r>
              <a:rPr lang="en-US" sz="4399" spc="-131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Điều khiển bằng góc lái</a:t>
            </a:r>
          </a:p>
        </p:txBody>
      </p:sp>
    </p:spTree>
  </p:cSld>
  <p:clrMapOvr>
    <a:masterClrMapping/>
  </p:clrMapOvr>
  <p:transition spd="fast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33924" y="6891516"/>
            <a:ext cx="21755848" cy="4254083"/>
          </a:xfrm>
          <a:custGeom>
            <a:avLst/>
            <a:gdLst/>
            <a:ahLst/>
            <a:cxnLst/>
            <a:rect r="r" b="b" t="t" l="l"/>
            <a:pathLst>
              <a:path h="4254083" w="21755848">
                <a:moveTo>
                  <a:pt x="0" y="0"/>
                </a:moveTo>
                <a:lnTo>
                  <a:pt x="21755848" y="0"/>
                </a:lnTo>
                <a:lnTo>
                  <a:pt x="21755848" y="4254083"/>
                </a:lnTo>
                <a:lnTo>
                  <a:pt x="0" y="425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7167" y="2089150"/>
            <a:ext cx="6373665" cy="11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CHƯƠNG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3880" y="3817818"/>
            <a:ext cx="1072024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CƠ SỞ LÝ THUYẾT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388557" y="6891516"/>
            <a:ext cx="21755848" cy="4254083"/>
          </a:xfrm>
          <a:custGeom>
            <a:avLst/>
            <a:gdLst/>
            <a:ahLst/>
            <a:cxnLst/>
            <a:rect r="r" b="b" t="t" l="l"/>
            <a:pathLst>
              <a:path h="4254083" w="21755848">
                <a:moveTo>
                  <a:pt x="0" y="0"/>
                </a:moveTo>
                <a:lnTo>
                  <a:pt x="21755848" y="0"/>
                </a:lnTo>
                <a:lnTo>
                  <a:pt x="21755848" y="4254083"/>
                </a:lnTo>
                <a:lnTo>
                  <a:pt x="0" y="425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9741" y="3800808"/>
            <a:ext cx="7203507" cy="3639781"/>
          </a:xfrm>
          <a:custGeom>
            <a:avLst/>
            <a:gdLst/>
            <a:ahLst/>
            <a:cxnLst/>
            <a:rect r="r" b="b" t="t" l="l"/>
            <a:pathLst>
              <a:path h="3639781" w="7203507">
                <a:moveTo>
                  <a:pt x="0" y="0"/>
                </a:moveTo>
                <a:lnTo>
                  <a:pt x="7203508" y="0"/>
                </a:lnTo>
                <a:lnTo>
                  <a:pt x="7203508" y="3639781"/>
                </a:lnTo>
                <a:lnTo>
                  <a:pt x="0" y="363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3985" y="3650929"/>
            <a:ext cx="6225315" cy="3789660"/>
          </a:xfrm>
          <a:custGeom>
            <a:avLst/>
            <a:gdLst/>
            <a:ahLst/>
            <a:cxnLst/>
            <a:rect r="r" b="b" t="t" l="l"/>
            <a:pathLst>
              <a:path h="3789660" w="6225315">
                <a:moveTo>
                  <a:pt x="0" y="0"/>
                </a:moveTo>
                <a:lnTo>
                  <a:pt x="6225315" y="0"/>
                </a:lnTo>
                <a:lnTo>
                  <a:pt x="6225315" y="3789660"/>
                </a:lnTo>
                <a:lnTo>
                  <a:pt x="0" y="3789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8220" y="392118"/>
            <a:ext cx="11796709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2.1. Tổng quan về hệ thống đỗ xe tự động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8220" y="1405885"/>
            <a:ext cx="1155749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2.1.1. Các giai đoạn phát triển của hệ thống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6937" y="2356183"/>
            <a:ext cx="646911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i="true">
                <a:solidFill>
                  <a:srgbClr val="253A91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Giai đoạn khởi đầu - Bước đệm của công nghệ cảm biến (1990s)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602514"/>
            <a:ext cx="6469117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i="true">
                <a:solidFill>
                  <a:srgbClr val="253A91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Tích hợp cảm biến siêu âm và radar để xác định khoảng cách với chướng ngại vật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0183" y="2356183"/>
            <a:ext cx="646911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i="true">
                <a:solidFill>
                  <a:srgbClr val="253A91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Giai đoạn khởi đầu - Bước đệm của công nghệ cảm biến (2000s)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98461" y="7507264"/>
            <a:ext cx="6469117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i="true">
                <a:solidFill>
                  <a:srgbClr val="253A91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Sử dụng kết hợp giữa cảm biến và camera, thuật toán thông minh để tự điều chỉnh vô lăng và điều hướng xe vào ô đỗ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167" y="3800808"/>
            <a:ext cx="5602656" cy="3227241"/>
          </a:xfrm>
          <a:custGeom>
            <a:avLst/>
            <a:gdLst/>
            <a:ahLst/>
            <a:cxnLst/>
            <a:rect r="r" b="b" t="t" l="l"/>
            <a:pathLst>
              <a:path h="3227241" w="5602656">
                <a:moveTo>
                  <a:pt x="0" y="0"/>
                </a:moveTo>
                <a:lnTo>
                  <a:pt x="5602656" y="0"/>
                </a:lnTo>
                <a:lnTo>
                  <a:pt x="5602656" y="3227241"/>
                </a:lnTo>
                <a:lnTo>
                  <a:pt x="0" y="3227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636" r="0" b="-136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4845" y="3800808"/>
            <a:ext cx="6339794" cy="3651721"/>
          </a:xfrm>
          <a:custGeom>
            <a:avLst/>
            <a:gdLst/>
            <a:ahLst/>
            <a:cxnLst/>
            <a:rect r="r" b="b" t="t" l="l"/>
            <a:pathLst>
              <a:path h="3651721" w="6339794">
                <a:moveTo>
                  <a:pt x="0" y="0"/>
                </a:moveTo>
                <a:lnTo>
                  <a:pt x="6339793" y="0"/>
                </a:lnTo>
                <a:lnTo>
                  <a:pt x="6339793" y="3651721"/>
                </a:lnTo>
                <a:lnTo>
                  <a:pt x="0" y="365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8220" y="392118"/>
            <a:ext cx="12454551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2.1. Tổng quan về hệ thống đỗ xe tự động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8220" y="1405885"/>
            <a:ext cx="1119867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2.1.1. Các giai đoạn phát triển của hệ thống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6937" y="2356183"/>
            <a:ext cx="646911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i="true">
                <a:solidFill>
                  <a:srgbClr val="253A91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Giai đoạn tự động hóa cao - Kỷ nguyên AI và 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602514"/>
            <a:ext cx="6469117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i="true">
                <a:solidFill>
                  <a:srgbClr val="253A91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Kết hợp cảm biến siêu âm, radar và camera 360 để tìm kiếm không gian đỗ, tính toán quỹ đạo và điều khiển xe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0183" y="2356183"/>
            <a:ext cx="646911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i="true">
                <a:solidFill>
                  <a:srgbClr val="253A91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Giai đoạn hiện đại và hướng tới tương lai (2020s - nay)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4845" y="7602514"/>
            <a:ext cx="6469117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i="true">
                <a:solidFill>
                  <a:srgbClr val="253A91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Định vị GPS, bản đồ 3D và có kết nối Internet vạn vật (IoT) cho phép xe tự động tìm và đỗ vào ô trống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8220" y="392118"/>
            <a:ext cx="12544257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2.1. Tổng quan về hệ thống đỗ xe tự động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8220" y="1459742"/>
            <a:ext cx="107202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2.1.2. Lợi ích của hệ thống đỗ xe tự động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1055" y="2838309"/>
            <a:ext cx="17535921" cy="443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Tiết kiệm thời gian công sức</a:t>
            </a:r>
          </a:p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Tăng cường an toàn và hiệu quả sử dụng không gian đỗ xe</a:t>
            </a:r>
          </a:p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Giảm căng thẳng cho người lái xe</a:t>
            </a:r>
          </a:p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Tăng cường hiệu quả giao thông, giúp giảm khí thải CO2</a:t>
            </a:r>
          </a:p>
          <a:p>
            <a:pPr algn="just" marL="960117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Tích hợp và nâng cao công nghệ, giúp cải thiện trải nghiệm người dùng</a:t>
            </a:r>
          </a:p>
          <a:p>
            <a:pPr algn="just" marL="960118" indent="-320039" lvl="2">
              <a:lnSpc>
                <a:spcPts val="5879"/>
              </a:lnSpc>
              <a:buFont typeface="Arial"/>
              <a:buChar char="⚬"/>
            </a:pPr>
            <a:r>
              <a:rPr lang="en-US" sz="4199" spc="-125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Tiết kiệm chi phí và tăng tính bảo mật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8220" y="392118"/>
            <a:ext cx="13680529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8" b="true">
                <a:solidFill>
                  <a:srgbClr val="C821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2.2. Tổng quan về thuật toán nhận diện vật thể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8220" y="1477061"/>
            <a:ext cx="128133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253A9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2.2.1. Các thuật toán nhận diện vật thể phổ biến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0310" y="3436347"/>
            <a:ext cx="17587379" cy="220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120" indent="-320040" lvl="2">
              <a:lnSpc>
                <a:spcPts val="5880"/>
              </a:lnSpc>
              <a:buFont typeface="Arial"/>
              <a:buChar char="⚬"/>
            </a:pPr>
            <a:r>
              <a:rPr lang="en-US" sz="4200" spc="-126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Faster R-CNN (Region-based Convolutional Neural Network) </a:t>
            </a:r>
          </a:p>
          <a:p>
            <a:pPr algn="just" marL="960120" indent="-320040" lvl="2">
              <a:lnSpc>
                <a:spcPts val="5880"/>
              </a:lnSpc>
              <a:buFont typeface="Arial"/>
              <a:buChar char="⚬"/>
            </a:pPr>
            <a:r>
              <a:rPr lang="en-US" sz="4200" spc="-126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 Mark R-CNN </a:t>
            </a:r>
          </a:p>
          <a:p>
            <a:pPr algn="just" marL="960121" indent="-320040" lvl="2">
              <a:lnSpc>
                <a:spcPts val="5880"/>
              </a:lnSpc>
              <a:buFont typeface="Arial"/>
              <a:buChar char="⚬"/>
            </a:pPr>
            <a:r>
              <a:rPr lang="en-US" sz="4200" spc="-126">
                <a:solidFill>
                  <a:srgbClr val="253A91"/>
                </a:solidFill>
                <a:latin typeface="Public Sans"/>
                <a:ea typeface="Public Sans"/>
                <a:cs typeface="Public Sans"/>
                <a:sym typeface="Public Sans"/>
              </a:rPr>
              <a:t> YOLO ( You Only Look Once)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DAGbylUWvow</dc:identifier>
  <dcterms:modified xsi:type="dcterms:W3CDTF">2011-08-01T06:04:30Z</dcterms:modified>
  <cp:revision>1</cp:revision>
  <dc:title>Templates &amp; Apps</dc:title>
</cp:coreProperties>
</file>